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7" r:id="rId2"/>
    <p:sldId id="268" r:id="rId3"/>
    <p:sldId id="288" r:id="rId4"/>
    <p:sldId id="275" r:id="rId5"/>
    <p:sldId id="292" r:id="rId6"/>
    <p:sldId id="279" r:id="rId7"/>
    <p:sldId id="280" r:id="rId8"/>
    <p:sldId id="278" r:id="rId9"/>
    <p:sldId id="294" r:id="rId10"/>
    <p:sldId id="286" r:id="rId11"/>
    <p:sldId id="287" r:id="rId12"/>
    <p:sldId id="29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/>
    <p:restoredTop sz="94637"/>
  </p:normalViewPr>
  <p:slideViewPr>
    <p:cSldViewPr snapToGrid="0">
      <p:cViewPr varScale="1">
        <p:scale>
          <a:sx n="150" d="100"/>
          <a:sy n="150" d="100"/>
        </p:scale>
        <p:origin x="3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6CE5C-2063-45AE-B6D4-0B4D59CDADBC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EF90F-79EA-49BB-8C6E-C36BFBED9D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9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Global Warming, Population Explosion, Food Crisis, </a:t>
            </a:r>
            <a:r>
              <a:rPr lang="en-US" dirty="0"/>
              <a:t>Soil Health and Nutrient Management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EF90F-79EA-49BB-8C6E-C36BFBED9D3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27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E477-95B9-0048-1252-C6A50BB16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01072-8995-2B2B-193D-D5AEFED1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5AA08-467D-FBE9-A327-E510E86C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B921-9BD5-2A18-F34C-164D7F45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33E7A-1953-2202-B1CF-60058C47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36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0D1C-A6B4-1EC8-F51A-1D8068C5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FD4EB-3F29-6824-CCA3-0F8D5354E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7F35-7CA2-87BB-3343-6C61710A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DBEA4-A297-2AC7-A649-149938A2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1418-8F72-8670-D090-4666EED6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32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822F7-CE5F-408E-29B4-B26E99CF5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CB081-77D3-F6CA-A732-681A6D141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25B5D-9DAA-B030-DF5F-97BA0A6C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A0DF2-169E-6260-ABBA-BECDBAAE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B021-E48E-6B86-6FBB-62DC97E6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15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D20-42A0-74F1-7C43-7671F0A8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7DCBB-74D9-5476-9796-F531B6FF3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B9221-FA2D-D668-FDB5-11315966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C510F-022F-ACC5-C9C8-15C05DBD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A00AE-AC83-4B4C-B8BE-2E6E9A74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78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C5F0-7032-A78C-7FB6-D051E2A6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FAF3F-02DF-56F2-3088-78B7BBBC5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D51E-CB0B-AA88-8418-4059B386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C558-6BC5-483E-63C6-FBD2AF4C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B950-1F5E-6FD0-146F-C80FC4E7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4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474E-B2C4-2B37-8383-63DF17C3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68EE-B908-9F99-7AE1-91F5C67F0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52FF0-E0FF-275B-1317-43543E0B0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6BEE3-1A9E-19E0-731E-9814B005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84BA4-2D0D-F60E-586B-73EB7525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A7DB1-D592-9288-E00D-89C288CE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29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2629-763E-4779-C167-22791DAD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DBCBE-9919-2E99-34D7-D2B362C78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2E2C9-19EF-F467-BC32-528051C05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1ABBF-C518-E62E-E567-7470A23E2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62448-1D27-0FDD-59C3-0F461B909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98CE-0FB8-20C2-B5A4-5DC59FA4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83679-4E38-A0AC-F555-A01654AB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CD72B-8840-3CA8-3C23-F1113CE5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448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436F-8598-86D8-427D-16C9F9F0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95BD8-8484-B5FA-13F7-662B8B51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D8F7A-3803-5AC4-7E41-6BBDDF4E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B0C66-60E4-4145-688C-A11BEAB8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42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BAADAE-3F56-76A0-ABDB-A9EB8F0B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B982C-CCB7-2DCB-6775-25ABDCF8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F6BD-EAE9-62A8-55FE-FA2CA8F7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61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1312-D860-DAB4-D4F7-48790DB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D4AB8-B864-0813-4188-F1FFAC79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9FD97-5CFE-E26C-A1A4-044E79854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2152E-BF41-DB7A-2655-000F8AC6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4B823-AAF5-B68E-37D7-DB357826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6D074-9082-1452-1BFC-0F058763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04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53D5-6FE0-492A-FCAB-846C19B7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67822-61DE-0980-BA24-1F246205D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60E2-83A9-CB2B-9230-26F2ECAC3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FD343-D47E-79A6-370C-28A1BD74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92770-DC00-EB7C-9275-283021C6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B0F47-57A6-A4A0-E864-06478D74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436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C820E-3E10-CFF8-F320-60502CEA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A0234-778E-F4B5-8F14-8BC50464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06130-C7C7-0A36-4ED5-5BFD0B268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AD5CC-12D6-46F7-9A24-EDF6D72A5A84}" type="datetimeFigureOut">
              <a:rPr lang="en-AU" smtClean="0"/>
              <a:t>10/08/2023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BCC3-C28A-5C74-DB47-07DAC995C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E81E-934E-1C1F-0E83-47588490F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EFC6B-F3E8-48D2-B362-04FB6C189B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1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96A28803-C2CD-AA82-7B59-F0BDBA65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EBC3A2-9AE9-EAC2-056B-FC92BFDB8A52}"/>
              </a:ext>
            </a:extLst>
          </p:cNvPr>
          <p:cNvSpPr/>
          <p:nvPr/>
        </p:nvSpPr>
        <p:spPr>
          <a:xfrm>
            <a:off x="457201" y="309262"/>
            <a:ext cx="11229974" cy="6289589"/>
          </a:xfrm>
          <a:prstGeom prst="rect">
            <a:avLst/>
          </a:prstGeom>
          <a:solidFill>
            <a:schemeClr val="tx1">
              <a:alpha val="514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1DFEC-70C7-8F02-7D48-86C2EECD3202}"/>
              </a:ext>
            </a:extLst>
          </p:cNvPr>
          <p:cNvSpPr txBox="1"/>
          <p:nvPr/>
        </p:nvSpPr>
        <p:spPr>
          <a:xfrm>
            <a:off x="1238250" y="2157620"/>
            <a:ext cx="97154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merican Typewriter" panose="02090604020004020304" pitchFamily="18" charset="77"/>
                <a:cs typeface="Algerian" panose="020F0502020204030204" pitchFamily="34" charset="0"/>
              </a:rPr>
              <a:t>SMART FARMING POWERED BY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6FE7C-AB38-688A-A7C0-4408B68F98BC}"/>
              </a:ext>
            </a:extLst>
          </p:cNvPr>
          <p:cNvSpPr txBox="1"/>
          <p:nvPr/>
        </p:nvSpPr>
        <p:spPr>
          <a:xfrm>
            <a:off x="3157538" y="4553127"/>
            <a:ext cx="582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CASSIE, BARSHA, KRISTY, BARANI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06499-55CD-42DA-54C7-7F1CE9451479}"/>
              </a:ext>
            </a:extLst>
          </p:cNvPr>
          <p:cNvSpPr txBox="1"/>
          <p:nvPr/>
        </p:nvSpPr>
        <p:spPr>
          <a:xfrm>
            <a:off x="7929562" y="637272"/>
            <a:ext cx="3443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4 – GROUP 5</a:t>
            </a:r>
          </a:p>
        </p:txBody>
      </p:sp>
    </p:spTree>
    <p:extLst>
      <p:ext uri="{BB962C8B-B14F-4D97-AF65-F5344CB8AC3E}">
        <p14:creationId xmlns:p14="http://schemas.microsoft.com/office/powerpoint/2010/main" val="2882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wheat with a light shining through">
            <a:extLst>
              <a:ext uri="{FF2B5EF4-FFF2-40B4-BE49-F238E27FC236}">
                <a16:creationId xmlns:a16="http://schemas.microsoft.com/office/drawing/2014/main" id="{B0C8F594-A4E3-6495-6ED9-D8E986D6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r="-2" b="-2"/>
          <a:stretch/>
        </p:blipFill>
        <p:spPr>
          <a:xfrm>
            <a:off x="-1796907" y="-1821626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4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ECDA2AC1-6DF8-F5E5-3858-0F6749F8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-2" b="5168"/>
          <a:stretch/>
        </p:blipFill>
        <p:spPr bwMode="auto">
          <a:xfrm>
            <a:off x="-2180803" y="5255541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A1986E-B08B-DE8D-7E34-EBBC461B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99" y="65227"/>
            <a:ext cx="7622058" cy="987429"/>
          </a:xfrm>
        </p:spPr>
        <p:txBody>
          <a:bodyPr anchor="b">
            <a:normAutofit fontScale="90000"/>
          </a:bodyPr>
          <a:lstStyle/>
          <a:p>
            <a:r>
              <a:rPr lang="en-AU" b="1" dirty="0">
                <a:latin typeface="Aharoni" panose="02010803020104030203" pitchFamily="2" charset="-79"/>
                <a:cs typeface="Aharoni" panose="02010803020104030203" pitchFamily="2" charset="-79"/>
              </a:rPr>
              <a:t>ML Models – Accuracy Score</a:t>
            </a:r>
          </a:p>
        </p:txBody>
      </p:sp>
      <p:pic>
        <p:nvPicPr>
          <p:cNvPr id="11" name="Picture 10" descr="A graph of a number of red and pink bars&#10;&#10;Description automatically generated with medium confidence">
            <a:extLst>
              <a:ext uri="{FF2B5EF4-FFF2-40B4-BE49-F238E27FC236}">
                <a16:creationId xmlns:a16="http://schemas.microsoft.com/office/drawing/2014/main" id="{3C29CDC7-5888-CDC4-0FCE-C35EB1FCE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88" y="1244702"/>
            <a:ext cx="8927024" cy="50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4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42610-41B0-5225-08F9-282820F9D46F}"/>
              </a:ext>
            </a:extLst>
          </p:cNvPr>
          <p:cNvSpPr txBox="1"/>
          <p:nvPr/>
        </p:nvSpPr>
        <p:spPr>
          <a:xfrm>
            <a:off x="1151950" y="1326040"/>
            <a:ext cx="393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Random Forest </a:t>
            </a:r>
            <a:r>
              <a:rPr lang="en-US" b="1" dirty="0"/>
              <a:t>Accuracy Score : 99.5%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45AFA-B32F-2743-E5AD-C46FF7D79CDA}"/>
              </a:ext>
            </a:extLst>
          </p:cNvPr>
          <p:cNvSpPr txBox="1"/>
          <p:nvPr/>
        </p:nvSpPr>
        <p:spPr>
          <a:xfrm>
            <a:off x="7153219" y="1307923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Tree Accuracy Score : 99.7%</a:t>
            </a:r>
          </a:p>
        </p:txBody>
      </p:sp>
      <p:pic>
        <p:nvPicPr>
          <p:cNvPr id="24" name="Picture 2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C23B9D55-A445-7F9F-D37D-7B60F2ADB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11759" r="989" b="-708"/>
          <a:stretch/>
        </p:blipFill>
        <p:spPr>
          <a:xfrm>
            <a:off x="103713" y="2017578"/>
            <a:ext cx="6192000" cy="3996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EB25EB-C1DE-E2F5-93A5-1ED30CADF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6306" r="3282" b="-806"/>
          <a:stretch/>
        </p:blipFill>
        <p:spPr>
          <a:xfrm>
            <a:off x="6399426" y="2017578"/>
            <a:ext cx="5570996" cy="399673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E78BFA75-D914-A121-D86E-EBE09A4E4369}"/>
              </a:ext>
            </a:extLst>
          </p:cNvPr>
          <p:cNvSpPr txBox="1">
            <a:spLocks/>
          </p:cNvSpPr>
          <p:nvPr/>
        </p:nvSpPr>
        <p:spPr>
          <a:xfrm>
            <a:off x="2283446" y="21360"/>
            <a:ext cx="7622058" cy="9874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latin typeface="Aharoni" panose="02010803020104030203" pitchFamily="2" charset="-79"/>
                <a:cs typeface="Aharoni" panose="02010803020104030203" pitchFamily="2" charset="-79"/>
              </a:rPr>
              <a:t>Why Random Forest ?</a:t>
            </a:r>
          </a:p>
        </p:txBody>
      </p:sp>
    </p:spTree>
    <p:extLst>
      <p:ext uri="{BB962C8B-B14F-4D97-AF65-F5344CB8AC3E}">
        <p14:creationId xmlns:p14="http://schemas.microsoft.com/office/powerpoint/2010/main" val="199107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7B32-EA52-1E40-08C7-5514E466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944" y="874068"/>
            <a:ext cx="6553201" cy="987429"/>
          </a:xfrm>
        </p:spPr>
        <p:txBody>
          <a:bodyPr anchor="b">
            <a:normAutofit/>
          </a:bodyPr>
          <a:lstStyle/>
          <a:p>
            <a:r>
              <a:rPr lang="en-AU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Limitations</a:t>
            </a:r>
          </a:p>
        </p:txBody>
      </p:sp>
      <p:pic>
        <p:nvPicPr>
          <p:cNvPr id="6" name="Picture 5" descr="A field of wheat with a light shining through">
            <a:extLst>
              <a:ext uri="{FF2B5EF4-FFF2-40B4-BE49-F238E27FC236}">
                <a16:creationId xmlns:a16="http://schemas.microsoft.com/office/drawing/2014/main" id="{B0C8F594-A4E3-6495-6ED9-D8E986D6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r="-2" b="-2"/>
          <a:stretch/>
        </p:blipFill>
        <p:spPr>
          <a:xfrm>
            <a:off x="-997656" y="-870473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4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ECDA2AC1-6DF8-F5E5-3858-0F6749F8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-2" b="5168"/>
          <a:stretch/>
        </p:blipFill>
        <p:spPr bwMode="auto">
          <a:xfrm>
            <a:off x="-997656" y="525588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A1CD9-AA89-8079-7A04-F6DABAFA834F}"/>
              </a:ext>
            </a:extLst>
          </p:cNvPr>
          <p:cNvSpPr txBox="1"/>
          <p:nvPr/>
        </p:nvSpPr>
        <p:spPr>
          <a:xfrm>
            <a:off x="3704373" y="2211213"/>
            <a:ext cx="745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N, P, K, Rainfall, Temperature, pH &amp; Humidity – </a:t>
            </a:r>
            <a:r>
              <a:rPr lang="en-US" b="1" dirty="0"/>
              <a:t>NOT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External factors such as season, wind, sunlight per day, etc.  - ADD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78A9A-2C92-4E20-23E9-1C051A6AFB20}"/>
              </a:ext>
            </a:extLst>
          </p:cNvPr>
          <p:cNvSpPr txBox="1"/>
          <p:nvPr/>
        </p:nvSpPr>
        <p:spPr>
          <a:xfrm>
            <a:off x="3180785" y="3321263"/>
            <a:ext cx="459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Future</a:t>
            </a:r>
            <a:r>
              <a:rPr lang="en-AU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 Expansions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09B17-6F46-4359-626B-4BA5D2284656}"/>
              </a:ext>
            </a:extLst>
          </p:cNvPr>
          <p:cNvSpPr txBox="1"/>
          <p:nvPr/>
        </p:nvSpPr>
        <p:spPr>
          <a:xfrm>
            <a:off x="3819704" y="4185122"/>
            <a:ext cx="791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Crop Life Cycle Monitoring System – </a:t>
            </a:r>
            <a:r>
              <a:rPr lang="en-US" dirty="0"/>
              <a:t>Monitors crop life from seeding to Harvest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Soil Fertility Monitoring System - </a:t>
            </a:r>
            <a:r>
              <a:rPr lang="en-US" dirty="0"/>
              <a:t>To preserve &amp; enrich Soil minerals</a:t>
            </a:r>
          </a:p>
        </p:txBody>
      </p:sp>
    </p:spTree>
    <p:extLst>
      <p:ext uri="{BB962C8B-B14F-4D97-AF65-F5344CB8AC3E}">
        <p14:creationId xmlns:p14="http://schemas.microsoft.com/office/powerpoint/2010/main" val="165168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Golden wheat against sky">
            <a:extLst>
              <a:ext uri="{FF2B5EF4-FFF2-40B4-BE49-F238E27FC236}">
                <a16:creationId xmlns:a16="http://schemas.microsoft.com/office/drawing/2014/main" id="{3482E565-3974-B7B5-9A26-D66AF4C99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A5C68-2E4A-451B-9199-F6242E43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6" y="1033669"/>
            <a:ext cx="9144000" cy="19157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dirty="0">
                <a:solidFill>
                  <a:srgbClr val="FFFFFF"/>
                </a:solidFill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45336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8043B1-AB1D-D31F-FA92-49FB99B328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4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1030" name="Picture 6" descr="Climate change impacts on drought | AdaptNSW">
            <a:extLst>
              <a:ext uri="{FF2B5EF4-FFF2-40B4-BE49-F238E27FC236}">
                <a16:creationId xmlns:a16="http://schemas.microsoft.com/office/drawing/2014/main" id="{4AEF889C-815D-F0B6-A429-2B63A4E9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 r="-2" b="-2"/>
          <a:stretch/>
        </p:blipFill>
        <p:spPr bwMode="auto">
          <a:xfrm>
            <a:off x="4493436" y="48588"/>
            <a:ext cx="7587353" cy="3298360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: 258 million people faced acute food insecurity in 2022 : The Tribune  India">
            <a:extLst>
              <a:ext uri="{FF2B5EF4-FFF2-40B4-BE49-F238E27FC236}">
                <a16:creationId xmlns:a16="http://schemas.microsoft.com/office/drawing/2014/main" id="{1479A57B-D9A2-416F-3D2F-A73B08096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r="-3" b="1465"/>
          <a:stretch/>
        </p:blipFill>
        <p:spPr bwMode="auto">
          <a:xfrm>
            <a:off x="111211" y="63515"/>
            <a:ext cx="5748586" cy="3283190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ussia-Ukraine war at a glance: what we know on day 368 of the invasion |  Ukraine | The Guardian">
            <a:extLst>
              <a:ext uri="{FF2B5EF4-FFF2-40B4-BE49-F238E27FC236}">
                <a16:creationId xmlns:a16="http://schemas.microsoft.com/office/drawing/2014/main" id="{E6D6DB02-F57D-4EDC-85EF-195914704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2" b="13925"/>
          <a:stretch/>
        </p:blipFill>
        <p:spPr bwMode="auto">
          <a:xfrm>
            <a:off x="6350090" y="3511295"/>
            <a:ext cx="5730700" cy="328299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orld Population Stock Illustrations – 14,773 World Population Stock  Illustrations, Vectors &amp; Clipart - Dreamstime">
            <a:extLst>
              <a:ext uri="{FF2B5EF4-FFF2-40B4-BE49-F238E27FC236}">
                <a16:creationId xmlns:a16="http://schemas.microsoft.com/office/drawing/2014/main" id="{5A0D4D13-79CC-7FEE-62F4-C5328AA6F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6" r="-2" b="23651"/>
          <a:stretch/>
        </p:blipFill>
        <p:spPr bwMode="auto">
          <a:xfrm>
            <a:off x="111210" y="3511296"/>
            <a:ext cx="7587353" cy="3298368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3D0F02E-7CB2-526A-3983-CE87CD96481F}"/>
              </a:ext>
            </a:extLst>
          </p:cNvPr>
          <p:cNvGrpSpPr/>
          <p:nvPr/>
        </p:nvGrpSpPr>
        <p:grpSpPr>
          <a:xfrm>
            <a:off x="3222015" y="955205"/>
            <a:ext cx="6253031" cy="5511032"/>
            <a:chOff x="3222015" y="955205"/>
            <a:chExt cx="6253031" cy="5511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715ED3-D65C-9E30-3B99-0AA849A3A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4" t="3555" r="10158" b="11226"/>
            <a:stretch/>
          </p:blipFill>
          <p:spPr>
            <a:xfrm>
              <a:off x="3222015" y="955205"/>
              <a:ext cx="5391999" cy="55110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BFDF95-40A0-EB07-3E3E-BC651DD2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503" y="2121616"/>
              <a:ext cx="6032543" cy="3525512"/>
            </a:xfrm>
            <a:prstGeom prst="rect">
              <a:avLst/>
            </a:prstGeom>
            <a:effectLst>
              <a:softEdge rad="435573"/>
            </a:effectLst>
          </p:spPr>
        </p:pic>
      </p:grpSp>
      <p:sp>
        <p:nvSpPr>
          <p:cNvPr id="6" name="Text Box 18">
            <a:extLst>
              <a:ext uri="{FF2B5EF4-FFF2-40B4-BE49-F238E27FC236}">
                <a16:creationId xmlns:a16="http://schemas.microsoft.com/office/drawing/2014/main" id="{76A4DDD7-EF16-A376-AD8A-75424CFE1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355" y="206914"/>
            <a:ext cx="5391998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Which</a:t>
            </a:r>
            <a:r>
              <a:rPr lang="zh-CN" alt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altLang="zh-CN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Crop</a:t>
            </a:r>
            <a:r>
              <a:rPr lang="zh-CN" altLang="en-US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</a:t>
            </a:r>
            <a:r>
              <a:rPr lang="en-US" altLang="zh-CN" sz="4000" b="1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Suitable?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9B67DA-5AF1-A2B9-02BF-5F34D52C0101}"/>
              </a:ext>
            </a:extLst>
          </p:cNvPr>
          <p:cNvGrpSpPr/>
          <p:nvPr/>
        </p:nvGrpSpPr>
        <p:grpSpPr>
          <a:xfrm>
            <a:off x="1726740" y="1082163"/>
            <a:ext cx="3340904" cy="1370843"/>
            <a:chOff x="2262896" y="989895"/>
            <a:chExt cx="3340904" cy="1370843"/>
          </a:xfrm>
        </p:grpSpPr>
        <p:pic>
          <p:nvPicPr>
            <p:cNvPr id="2072" name="Picture 24" descr="Nitrogen Chemistry Periodic table Chemical element Chemical compound,  others transparent background PNG clipart | HiClipart">
              <a:extLst>
                <a:ext uri="{FF2B5EF4-FFF2-40B4-BE49-F238E27FC236}">
                  <a16:creationId xmlns:a16="http://schemas.microsoft.com/office/drawing/2014/main" id="{EB66AD04-62E5-FDA1-93AC-27768CA34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8" t="27064" r="32759" b="21529"/>
            <a:stretch/>
          </p:blipFill>
          <p:spPr bwMode="auto">
            <a:xfrm>
              <a:off x="2262896" y="989895"/>
              <a:ext cx="1158884" cy="1187846"/>
            </a:xfrm>
            <a:prstGeom prst="rect">
              <a:avLst/>
            </a:prstGeom>
            <a:noFill/>
            <a:effectLst>
              <a:softEdge rad="190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258A4F-713E-47BC-10DE-737853448ABA}"/>
                </a:ext>
              </a:extLst>
            </p:cNvPr>
            <p:cNvSpPr txBox="1"/>
            <p:nvPr/>
          </p:nvSpPr>
          <p:spPr>
            <a:xfrm>
              <a:off x="2989411" y="1333217"/>
              <a:ext cx="2208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itchFamily="34" charset="0"/>
                </a:rPr>
                <a:t>Nitrogen</a:t>
              </a:r>
            </a:p>
          </p:txBody>
        </p:sp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BAB12AD-815A-A522-C0E1-656697330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1818221"/>
              <a:ext cx="2157337" cy="542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0" y="756"/>
                </a:cxn>
                <a:cxn ang="0">
                  <a:pos x="1311" y="756"/>
                </a:cxn>
              </a:cxnLst>
              <a:rect l="0" t="0" r="r" b="b"/>
              <a:pathLst>
                <a:path w="1311" h="756">
                  <a:moveTo>
                    <a:pt x="0" y="0"/>
                  </a:moveTo>
                  <a:lnTo>
                    <a:pt x="600" y="756"/>
                  </a:lnTo>
                  <a:lnTo>
                    <a:pt x="1311" y="756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240EC-5C5A-225E-B6AE-17CC8532CE68}"/>
              </a:ext>
            </a:extLst>
          </p:cNvPr>
          <p:cNvGrpSpPr/>
          <p:nvPr/>
        </p:nvGrpSpPr>
        <p:grpSpPr>
          <a:xfrm>
            <a:off x="567558" y="2454707"/>
            <a:ext cx="3954461" cy="1154484"/>
            <a:chOff x="787691" y="2454707"/>
            <a:chExt cx="3954461" cy="1154484"/>
          </a:xfrm>
        </p:grpSpPr>
        <p:pic>
          <p:nvPicPr>
            <p:cNvPr id="2070" name="Picture 22" descr="150+ Phosphorus Chemical Symbol Illustrations, Royalty-Free Vector Graphics  &amp; Clip Art - iStock">
              <a:extLst>
                <a:ext uri="{FF2B5EF4-FFF2-40B4-BE49-F238E27FC236}">
                  <a16:creationId xmlns:a16="http://schemas.microsoft.com/office/drawing/2014/main" id="{2204BC03-C7FA-BF1C-B29E-FA8EDBE6C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3" t="13928" r="13283" b="13928"/>
            <a:stretch/>
          </p:blipFill>
          <p:spPr bwMode="auto">
            <a:xfrm>
              <a:off x="787691" y="2454707"/>
              <a:ext cx="1213689" cy="1154484"/>
            </a:xfrm>
            <a:prstGeom prst="rect">
              <a:avLst/>
            </a:prstGeom>
            <a:noFill/>
            <a:effectLst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785000-147F-7CF5-35B9-EAA2E8F1A270}"/>
                </a:ext>
              </a:extLst>
            </p:cNvPr>
            <p:cNvSpPr txBox="1"/>
            <p:nvPr/>
          </p:nvSpPr>
          <p:spPr>
            <a:xfrm>
              <a:off x="1660630" y="2708800"/>
              <a:ext cx="2208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itchFamily="34" charset="0"/>
                </a:rPr>
                <a:t>Phosphorus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2604F3A-24D8-2F0B-7714-D658DD4F82FB}"/>
                </a:ext>
              </a:extLst>
            </p:cNvPr>
            <p:cNvCxnSpPr>
              <a:cxnSpLocks/>
            </p:cNvCxnSpPr>
            <p:nvPr/>
          </p:nvCxnSpPr>
          <p:spPr>
            <a:xfrm>
              <a:off x="2001380" y="3201297"/>
              <a:ext cx="2740772" cy="0"/>
            </a:xfrm>
            <a:prstGeom prst="line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B2D300-52BC-EACF-70C6-DDF6E2CCF437}"/>
              </a:ext>
            </a:extLst>
          </p:cNvPr>
          <p:cNvGrpSpPr/>
          <p:nvPr/>
        </p:nvGrpSpPr>
        <p:grpSpPr>
          <a:xfrm>
            <a:off x="1352847" y="3724058"/>
            <a:ext cx="3429800" cy="1460798"/>
            <a:chOff x="2307207" y="3769102"/>
            <a:chExt cx="3429800" cy="1460798"/>
          </a:xfrm>
        </p:grpSpPr>
        <p:pic>
          <p:nvPicPr>
            <p:cNvPr id="2060" name="Picture 12" descr="Free 19 Potassium Icons, Symbols &amp; Images | BioRender">
              <a:extLst>
                <a:ext uri="{FF2B5EF4-FFF2-40B4-BE49-F238E27FC236}">
                  <a16:creationId xmlns:a16="http://schemas.microsoft.com/office/drawing/2014/main" id="{88DFEDD2-4624-A07C-8345-C205EEF8D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2" b="15537"/>
            <a:stretch/>
          </p:blipFill>
          <p:spPr bwMode="auto">
            <a:xfrm>
              <a:off x="2307207" y="3769102"/>
              <a:ext cx="1429481" cy="1460798"/>
            </a:xfrm>
            <a:prstGeom prst="rect">
              <a:avLst/>
            </a:prstGeom>
            <a:noFill/>
            <a:effectLst>
              <a:softEdge rad="279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6995D9-72B7-4DEE-7563-A82F92DAC32C}"/>
                </a:ext>
              </a:extLst>
            </p:cNvPr>
            <p:cNvSpPr txBox="1"/>
            <p:nvPr/>
          </p:nvSpPr>
          <p:spPr>
            <a:xfrm rot="20973295">
              <a:off x="3399046" y="4467362"/>
              <a:ext cx="16268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itchFamily="34" charset="0"/>
                </a:rPr>
                <a:t>Potassium</a:t>
              </a: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CF8D71E-DA1B-5502-FEDF-0201DF5AD26F}"/>
                </a:ext>
              </a:extLst>
            </p:cNvPr>
            <p:cNvSpPr>
              <a:spLocks/>
            </p:cNvSpPr>
            <p:nvPr/>
          </p:nvSpPr>
          <p:spPr bwMode="auto">
            <a:xfrm rot="21071931">
              <a:off x="3528424" y="3874713"/>
              <a:ext cx="2208583" cy="483305"/>
            </a:xfrm>
            <a:custGeom>
              <a:avLst/>
              <a:gdLst/>
              <a:ahLst/>
              <a:cxnLst>
                <a:cxn ang="0">
                  <a:pos x="0" y="452"/>
                </a:cxn>
                <a:cxn ang="0">
                  <a:pos x="1222" y="452"/>
                </a:cxn>
                <a:cxn ang="0">
                  <a:pos x="1548" y="0"/>
                </a:cxn>
              </a:cxnLst>
              <a:rect l="0" t="0" r="r" b="b"/>
              <a:pathLst>
                <a:path w="1548" h="452">
                  <a:moveTo>
                    <a:pt x="0" y="452"/>
                  </a:moveTo>
                  <a:lnTo>
                    <a:pt x="1222" y="452"/>
                  </a:lnTo>
                  <a:lnTo>
                    <a:pt x="1548" y="0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2E1E4B-7B27-5219-95CA-F0365FE88749}"/>
              </a:ext>
            </a:extLst>
          </p:cNvPr>
          <p:cNvGrpSpPr/>
          <p:nvPr/>
        </p:nvGrpSpPr>
        <p:grpSpPr>
          <a:xfrm>
            <a:off x="1073796" y="5251963"/>
            <a:ext cx="4086175" cy="1465757"/>
            <a:chOff x="932890" y="5251963"/>
            <a:chExt cx="4086175" cy="14657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8B9B44-EC22-DAF7-A850-A0E07C3DC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90" y="5251963"/>
              <a:ext cx="2208583" cy="1465757"/>
            </a:xfrm>
            <a:prstGeom prst="rect">
              <a:avLst/>
            </a:prstGeom>
            <a:effectLst>
              <a:reflection endPos="0" dir="5400000" sy="-100000" algn="bl" rotWithShape="0"/>
              <a:softEdge rad="389987"/>
            </a:effectLst>
          </p:spPr>
        </p:pic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0308515-CB78-45C4-2A61-71F836F0B5FF}"/>
                </a:ext>
              </a:extLst>
            </p:cNvPr>
            <p:cNvSpPr>
              <a:spLocks/>
            </p:cNvSpPr>
            <p:nvPr/>
          </p:nvSpPr>
          <p:spPr bwMode="auto">
            <a:xfrm rot="14546802">
              <a:off x="3821762" y="4498755"/>
              <a:ext cx="244234" cy="2150373"/>
            </a:xfrm>
            <a:custGeom>
              <a:avLst/>
              <a:gdLst/>
              <a:ahLst/>
              <a:cxnLst>
                <a:cxn ang="0">
                  <a:pos x="615" y="0"/>
                </a:cxn>
                <a:cxn ang="0">
                  <a:pos x="0" y="763"/>
                </a:cxn>
                <a:cxn ang="0">
                  <a:pos x="326" y="1223"/>
                </a:cxn>
              </a:cxnLst>
              <a:rect l="0" t="0" r="r" b="b"/>
              <a:pathLst>
                <a:path w="615" h="1223">
                  <a:moveTo>
                    <a:pt x="615" y="0"/>
                  </a:moveTo>
                  <a:lnTo>
                    <a:pt x="0" y="763"/>
                  </a:lnTo>
                  <a:lnTo>
                    <a:pt x="326" y="1223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95C27-FD3E-48DA-AE08-2A90C94AFC2E}"/>
              </a:ext>
            </a:extLst>
          </p:cNvPr>
          <p:cNvGrpSpPr/>
          <p:nvPr/>
        </p:nvGrpSpPr>
        <p:grpSpPr>
          <a:xfrm>
            <a:off x="6783423" y="5215514"/>
            <a:ext cx="4313563" cy="1530293"/>
            <a:chOff x="6783423" y="5215514"/>
            <a:chExt cx="4313563" cy="15302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EA9985-896A-CEE1-BC9B-4A2AB7BC5D5D}"/>
                </a:ext>
              </a:extLst>
            </p:cNvPr>
            <p:cNvGrpSpPr/>
            <p:nvPr/>
          </p:nvGrpSpPr>
          <p:grpSpPr>
            <a:xfrm>
              <a:off x="8888403" y="5215514"/>
              <a:ext cx="2208583" cy="1530293"/>
              <a:chOff x="9153899" y="5052878"/>
              <a:chExt cx="2208583" cy="15302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9311218-4DA7-829B-B1A6-08C8E821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2395" y="5052878"/>
                <a:ext cx="1096834" cy="109683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4F1EC5-74D7-3743-67C1-501E72E74E57}"/>
                  </a:ext>
                </a:extLst>
              </p:cNvPr>
              <p:cNvSpPr txBox="1"/>
              <p:nvPr/>
            </p:nvSpPr>
            <p:spPr>
              <a:xfrm>
                <a:off x="9153899" y="6213839"/>
                <a:ext cx="2208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itchFamily="34" charset="0"/>
                  </a:rPr>
                  <a:t>Humidity</a:t>
                </a:r>
                <a:endParaRPr lang="en-US" altLang="zh-CN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E89887D3-0D90-CE74-A069-DBDE96EA9251}"/>
                </a:ext>
              </a:extLst>
            </p:cNvPr>
            <p:cNvSpPr>
              <a:spLocks/>
            </p:cNvSpPr>
            <p:nvPr/>
          </p:nvSpPr>
          <p:spPr bwMode="auto">
            <a:xfrm rot="333469">
              <a:off x="6783423" y="5247636"/>
              <a:ext cx="2740172" cy="5238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00" y="756"/>
                </a:cxn>
                <a:cxn ang="0">
                  <a:pos x="1311" y="756"/>
                </a:cxn>
              </a:cxnLst>
              <a:rect l="0" t="0" r="r" b="b"/>
              <a:pathLst>
                <a:path w="1311" h="756">
                  <a:moveTo>
                    <a:pt x="0" y="0"/>
                  </a:moveTo>
                  <a:lnTo>
                    <a:pt x="600" y="756"/>
                  </a:lnTo>
                  <a:lnTo>
                    <a:pt x="1311" y="756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FBB049-EB85-B662-444C-F10EA15F56BB}"/>
              </a:ext>
            </a:extLst>
          </p:cNvPr>
          <p:cNvGrpSpPr/>
          <p:nvPr/>
        </p:nvGrpSpPr>
        <p:grpSpPr>
          <a:xfrm>
            <a:off x="6518274" y="2766324"/>
            <a:ext cx="5251843" cy="1902252"/>
            <a:chOff x="6518274" y="2766324"/>
            <a:chExt cx="5251843" cy="19022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C74749-6857-1233-35E0-4106A646EC8A}"/>
                </a:ext>
              </a:extLst>
            </p:cNvPr>
            <p:cNvGrpSpPr/>
            <p:nvPr/>
          </p:nvGrpSpPr>
          <p:grpSpPr>
            <a:xfrm>
              <a:off x="9561534" y="2766324"/>
              <a:ext cx="2208583" cy="1902252"/>
              <a:chOff x="9467877" y="2729178"/>
              <a:chExt cx="2208583" cy="19022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AAC56E6-21DD-A99E-D6F0-486F97929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38482" y="2729178"/>
                <a:ext cx="1399643" cy="139964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EC34FC-AF8A-F659-F1FD-423379D0B982}"/>
                  </a:ext>
                </a:extLst>
              </p:cNvPr>
              <p:cNvSpPr txBox="1"/>
              <p:nvPr/>
            </p:nvSpPr>
            <p:spPr>
              <a:xfrm>
                <a:off x="9467877" y="4262098"/>
                <a:ext cx="2208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itchFamily="34" charset="0"/>
                  </a:rPr>
                  <a:t>Rainfall</a:t>
                </a:r>
              </a:p>
            </p:txBody>
          </p:sp>
        </p:grp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14AA2B3-ECC2-A78A-0AFF-D6E69069D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8274" y="3323065"/>
              <a:ext cx="3338955" cy="717550"/>
            </a:xfrm>
            <a:custGeom>
              <a:avLst/>
              <a:gdLst/>
              <a:ahLst/>
              <a:cxnLst>
                <a:cxn ang="0">
                  <a:pos x="0" y="452"/>
                </a:cxn>
                <a:cxn ang="0">
                  <a:pos x="1222" y="452"/>
                </a:cxn>
                <a:cxn ang="0">
                  <a:pos x="1548" y="0"/>
                </a:cxn>
              </a:cxnLst>
              <a:rect l="0" t="0" r="r" b="b"/>
              <a:pathLst>
                <a:path w="1548" h="452">
                  <a:moveTo>
                    <a:pt x="0" y="452"/>
                  </a:moveTo>
                  <a:lnTo>
                    <a:pt x="1222" y="452"/>
                  </a:lnTo>
                  <a:lnTo>
                    <a:pt x="1548" y="0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0FBE1-4465-6513-904E-F0AE7BFC3D0C}"/>
              </a:ext>
            </a:extLst>
          </p:cNvPr>
          <p:cNvGrpSpPr/>
          <p:nvPr/>
        </p:nvGrpSpPr>
        <p:grpSpPr>
          <a:xfrm>
            <a:off x="6617091" y="824730"/>
            <a:ext cx="4216461" cy="1593853"/>
            <a:chOff x="6617091" y="824730"/>
            <a:chExt cx="4216461" cy="15938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8FC2FBB-CDAB-C87A-97A4-1CCB474B5334}"/>
                </a:ext>
              </a:extLst>
            </p:cNvPr>
            <p:cNvGrpSpPr/>
            <p:nvPr/>
          </p:nvGrpSpPr>
          <p:grpSpPr>
            <a:xfrm>
              <a:off x="8779308" y="824730"/>
              <a:ext cx="2054244" cy="1593853"/>
              <a:chOff x="8655272" y="882573"/>
              <a:chExt cx="2054244" cy="159385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D1C0DD-F5C9-8AE3-66F0-A068C61A2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8933" y="882573"/>
                <a:ext cx="1212225" cy="12122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207C9E-C102-7463-8EFF-5F4F3FCA4DEC}"/>
                  </a:ext>
                </a:extLst>
              </p:cNvPr>
              <p:cNvSpPr txBox="1"/>
              <p:nvPr/>
            </p:nvSpPr>
            <p:spPr>
              <a:xfrm>
                <a:off x="8655272" y="2107094"/>
                <a:ext cx="20542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itchFamily="34" charset="0"/>
                  </a:rPr>
                  <a:t>Temp</a:t>
                </a:r>
                <a:r>
                  <a:rPr lang="zh-CN" altLang="en-US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itchFamily="34" charset="0"/>
                  </a:rPr>
                  <a:t> </a:t>
                </a:r>
                <a:r>
                  <a:rPr lang="en-US" altLang="zh-CN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Verdana" pitchFamily="34" charset="0"/>
                  </a:rPr>
                  <a:t>℃</a:t>
                </a:r>
              </a:p>
            </p:txBody>
          </p:sp>
        </p:grp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C1699A0E-4733-989B-B621-7914DDC8FAB2}"/>
                </a:ext>
              </a:extLst>
            </p:cNvPr>
            <p:cNvSpPr>
              <a:spLocks/>
            </p:cNvSpPr>
            <p:nvPr/>
          </p:nvSpPr>
          <p:spPr bwMode="auto">
            <a:xfrm rot="3215338">
              <a:off x="7644961" y="747851"/>
              <a:ext cx="359652" cy="2415391"/>
            </a:xfrm>
            <a:custGeom>
              <a:avLst/>
              <a:gdLst/>
              <a:ahLst/>
              <a:cxnLst>
                <a:cxn ang="0">
                  <a:pos x="615" y="0"/>
                </a:cxn>
                <a:cxn ang="0">
                  <a:pos x="0" y="763"/>
                </a:cxn>
                <a:cxn ang="0">
                  <a:pos x="326" y="1223"/>
                </a:cxn>
              </a:cxnLst>
              <a:rect l="0" t="0" r="r" b="b"/>
              <a:pathLst>
                <a:path w="615" h="1223">
                  <a:moveTo>
                    <a:pt x="615" y="0"/>
                  </a:moveTo>
                  <a:lnTo>
                    <a:pt x="0" y="763"/>
                  </a:lnTo>
                  <a:lnTo>
                    <a:pt x="326" y="1223"/>
                  </a:lnTo>
                </a:path>
              </a:pathLst>
            </a:cu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22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ECDA2AC1-6DF8-F5E5-3858-0F6749F8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8875" b="-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C7B32-EA52-1E40-08C7-5514E466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570CF-00D8-BA16-5601-8F66BB37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127804" cy="395717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PROJECT OBJECTIVE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APP DEMO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ABOUT DATA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DATA </a:t>
            </a:r>
            <a:r>
              <a:rPr lang="en-AU" sz="30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CLEANING</a:t>
            </a: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 &amp; CLUSTURING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ML MODEL &amp; ACCURACY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LIMITATIONS &amp; FUTURE EXPANSIONS</a:t>
            </a:r>
          </a:p>
          <a:p>
            <a:pPr>
              <a:lnSpc>
                <a:spcPct val="160000"/>
              </a:lnSpc>
            </a:pPr>
            <a:endParaRPr lang="en-AU" sz="2000" b="1" dirty="0">
              <a:solidFill>
                <a:srgbClr val="FFFFFF"/>
              </a:solidFill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Picture 5" descr="A field of wheat with a light shining through">
            <a:extLst>
              <a:ext uri="{FF2B5EF4-FFF2-40B4-BE49-F238E27FC236}">
                <a16:creationId xmlns:a16="http://schemas.microsoft.com/office/drawing/2014/main" id="{B0C8F594-A4E3-6495-6ED9-D8E986D63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r="13234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589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96A28803-C2CD-AA82-7B59-F0BDBA65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EBC3A2-9AE9-EAC2-056B-FC92BFDB8A52}"/>
              </a:ext>
            </a:extLst>
          </p:cNvPr>
          <p:cNvSpPr/>
          <p:nvPr/>
        </p:nvSpPr>
        <p:spPr>
          <a:xfrm>
            <a:off x="481013" y="284205"/>
            <a:ext cx="11229974" cy="6289589"/>
          </a:xfrm>
          <a:prstGeom prst="rect">
            <a:avLst/>
          </a:prstGeom>
          <a:solidFill>
            <a:schemeClr val="tx1">
              <a:alpha val="794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1DFEC-70C7-8F02-7D48-86C2EECD3202}"/>
              </a:ext>
            </a:extLst>
          </p:cNvPr>
          <p:cNvSpPr txBox="1"/>
          <p:nvPr/>
        </p:nvSpPr>
        <p:spPr>
          <a:xfrm>
            <a:off x="1238250" y="2157620"/>
            <a:ext cx="97154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merican Typewriter" panose="02090604020004020304" pitchFamily="18" charset="77"/>
                <a:cs typeface="Algerian" panose="020F0502020204030204" pitchFamily="34" charset="0"/>
              </a:rPr>
              <a:t>Let’s demo the Smart Farming App…</a:t>
            </a:r>
          </a:p>
        </p:txBody>
      </p:sp>
    </p:spTree>
    <p:extLst>
      <p:ext uri="{BB962C8B-B14F-4D97-AF65-F5344CB8AC3E}">
        <p14:creationId xmlns:p14="http://schemas.microsoft.com/office/powerpoint/2010/main" val="36362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C7B32-EA52-1E40-08C7-5514E466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399" y="957262"/>
            <a:ext cx="5105400" cy="987429"/>
          </a:xfrm>
        </p:spPr>
        <p:txBody>
          <a:bodyPr anchor="b">
            <a:normAutofit/>
          </a:bodyPr>
          <a:lstStyle/>
          <a:p>
            <a:r>
              <a:rPr lang="en-AU" b="1" dirty="0">
                <a:latin typeface="Aharoni" panose="02010803020104030203" pitchFamily="2" charset="-79"/>
                <a:cs typeface="Aharoni" panose="02010803020104030203" pitchFamily="2" charset="-79"/>
              </a:rPr>
              <a:t>About Data</a:t>
            </a:r>
          </a:p>
        </p:txBody>
      </p:sp>
      <p:pic>
        <p:nvPicPr>
          <p:cNvPr id="6" name="Picture 5" descr="A field of wheat with a light shining through">
            <a:extLst>
              <a:ext uri="{FF2B5EF4-FFF2-40B4-BE49-F238E27FC236}">
                <a16:creationId xmlns:a16="http://schemas.microsoft.com/office/drawing/2014/main" id="{B0C8F594-A4E3-6495-6ED9-D8E986D6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r="-2" b="-2"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4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ECDA2AC1-6DF8-F5E5-3858-0F6749F8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-2" b="5168"/>
          <a:stretch/>
        </p:blipFill>
        <p:spPr bwMode="auto"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570CF-00D8-BA16-5601-8F66BB37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9" y="2314139"/>
            <a:ext cx="5224464" cy="3372286"/>
          </a:xfrm>
        </p:spPr>
        <p:txBody>
          <a:bodyPr>
            <a:normAutofit fontScale="25000" lnSpcReduction="20000"/>
          </a:bodyPr>
          <a:lstStyle/>
          <a:p>
            <a:pPr marL="208598" indent="-208598" defTabSz="667512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b="1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22</a:t>
            </a:r>
            <a:r>
              <a:rPr lang="en-US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 Crop Types</a:t>
            </a:r>
          </a:p>
          <a:p>
            <a:pPr marL="208598" indent="-208598" defTabSz="667512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b="1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100</a:t>
            </a:r>
            <a:r>
              <a:rPr lang="en-US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 Samples for Each Crop Type</a:t>
            </a:r>
          </a:p>
          <a:p>
            <a:pPr marL="208598" indent="-208598" defTabSz="667512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b="1" dirty="0">
                <a:latin typeface="American Typewriter" panose="02090604020004020304" pitchFamily="18" charset="77"/>
                <a:cs typeface="Aharoni" panose="02010803020104030203" pitchFamily="2" charset="-79"/>
              </a:rPr>
              <a:t>7</a:t>
            </a:r>
            <a:r>
              <a:rPr lang="en-US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 Fea</a:t>
            </a:r>
            <a:r>
              <a:rPr lang="en-US" sz="7200" dirty="0">
                <a:latin typeface="American Typewriter" panose="02090604020004020304" pitchFamily="18" charset="77"/>
                <a:cs typeface="Aharoni" panose="02010803020104030203" pitchFamily="2" charset="-79"/>
              </a:rPr>
              <a:t>tures: </a:t>
            </a:r>
            <a:r>
              <a:rPr lang="en-US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Temperature, </a:t>
            </a:r>
            <a:r>
              <a:rPr lang="en-US" altLang="zh-CN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p</a:t>
            </a:r>
            <a:r>
              <a:rPr lang="en-US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H, Humidity, </a:t>
            </a:r>
            <a:r>
              <a:rPr lang="en-US" altLang="zh-CN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Rainfall, Nitrogen(N), Phosphorus(P) &amp; Potassium(K) in the soil</a:t>
            </a:r>
          </a:p>
          <a:p>
            <a:pPr marL="208598" indent="-208598" defTabSz="667512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7200" b="1" dirty="0">
                <a:latin typeface="American Typewriter" panose="02090604020004020304" pitchFamily="18" charset="77"/>
                <a:cs typeface="Aharoni" panose="02010803020104030203" pitchFamily="2" charset="-79"/>
              </a:rPr>
              <a:t>1</a:t>
            </a:r>
            <a:r>
              <a:rPr lang="en-US" altLang="zh-CN" sz="7200" dirty="0">
                <a:latin typeface="American Typewriter" panose="02090604020004020304" pitchFamily="18" charset="77"/>
                <a:cs typeface="Aharoni" panose="02010803020104030203" pitchFamily="2" charset="-79"/>
              </a:rPr>
              <a:t> Target – What Crop to Grow ?</a:t>
            </a:r>
          </a:p>
          <a:p>
            <a:pPr marL="208598" indent="-208598" defTabSz="667512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7200" b="1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Data source</a:t>
            </a:r>
            <a:r>
              <a:rPr lang="en-US" altLang="zh-CN" sz="7200" kern="1200" dirty="0">
                <a:latin typeface="American Typewriter" panose="02090604020004020304" pitchFamily="18" charset="77"/>
                <a:cs typeface="Aharoni" panose="02010803020104030203" pitchFamily="2" charset="-79"/>
              </a:rPr>
              <a:t> : </a:t>
            </a:r>
            <a:r>
              <a:rPr lang="en-US" altLang="zh-CN" sz="7200" kern="1200" dirty="0" err="1">
                <a:latin typeface="American Typewriter" panose="02090604020004020304" pitchFamily="18" charset="77"/>
                <a:cs typeface="Aharoni" panose="02010803020104030203" pitchFamily="2" charset="-79"/>
              </a:rPr>
              <a:t>Kaggle.com</a:t>
            </a:r>
            <a:endParaRPr lang="en-US" altLang="zh-CN" sz="7200" kern="1200" dirty="0">
              <a:latin typeface="American Typewriter" panose="02090604020004020304" pitchFamily="18" charset="77"/>
              <a:cs typeface="Aharoni" panose="02010803020104030203" pitchFamily="2" charset="-79"/>
            </a:endParaRPr>
          </a:p>
          <a:p>
            <a:pPr marL="0" indent="0" defTabSz="667512">
              <a:lnSpc>
                <a:spcPct val="170000"/>
              </a:lnSpc>
              <a:spcAft>
                <a:spcPts val="600"/>
              </a:spcAft>
              <a:buNone/>
            </a:pPr>
            <a:endParaRPr lang="en-US" sz="6200" kern="1200" dirty="0">
              <a:latin typeface="American Typewriter" panose="02090604020004020304" pitchFamily="18" charset="77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AU" sz="2000" b="1" dirty="0">
              <a:ea typeface="+mj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34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7B32-EA52-1E40-08C7-5514E466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399" y="488554"/>
            <a:ext cx="5105400" cy="987429"/>
          </a:xfrm>
        </p:spPr>
        <p:txBody>
          <a:bodyPr anchor="b">
            <a:normAutofit/>
          </a:bodyPr>
          <a:lstStyle/>
          <a:p>
            <a:r>
              <a:rPr lang="en-AU" b="1" dirty="0"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</a:p>
        </p:txBody>
      </p:sp>
      <p:pic>
        <p:nvPicPr>
          <p:cNvPr id="6" name="Picture 5" descr="A field of wheat with a light shining through">
            <a:extLst>
              <a:ext uri="{FF2B5EF4-FFF2-40B4-BE49-F238E27FC236}">
                <a16:creationId xmlns:a16="http://schemas.microsoft.com/office/drawing/2014/main" id="{B0C8F594-A4E3-6495-6ED9-D8E986D63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r="-2" b="-2"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4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ECDA2AC1-6DF8-F5E5-3858-0F6749F85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1" r="-2" b="5168"/>
          <a:stretch/>
        </p:blipFill>
        <p:spPr bwMode="auto"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black text&#10;&#10;Description automatically generated">
            <a:extLst>
              <a:ext uri="{FF2B5EF4-FFF2-40B4-BE49-F238E27FC236}">
                <a16:creationId xmlns:a16="http://schemas.microsoft.com/office/drawing/2014/main" id="{30EFF5C7-8E4E-31BE-712D-ED8C580C0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t="-1" r="14731" b="5470"/>
          <a:stretch/>
        </p:blipFill>
        <p:spPr>
          <a:xfrm>
            <a:off x="8489027" y="2806019"/>
            <a:ext cx="3134657" cy="987429"/>
          </a:xfrm>
          <a:prstGeom prst="rect">
            <a:avLst/>
          </a:prstGeom>
        </p:spPr>
      </p:pic>
      <p:pic>
        <p:nvPicPr>
          <p:cNvPr id="11" name="Picture 10" descr="A logo with a circle and text&#10;&#10;Description automatically generated">
            <a:extLst>
              <a:ext uri="{FF2B5EF4-FFF2-40B4-BE49-F238E27FC236}">
                <a16:creationId xmlns:a16="http://schemas.microsoft.com/office/drawing/2014/main" id="{89AFF1C3-3E6B-788C-4ADC-EBC9C2BC0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43" y="4249036"/>
            <a:ext cx="3252455" cy="1160769"/>
          </a:xfrm>
          <a:prstGeom prst="rect">
            <a:avLst/>
          </a:prstGeom>
        </p:spPr>
      </p:pic>
      <p:pic>
        <p:nvPicPr>
          <p:cNvPr id="13" name="Picture 12" descr="A green and black logo">
            <a:extLst>
              <a:ext uri="{FF2B5EF4-FFF2-40B4-BE49-F238E27FC236}">
                <a16:creationId xmlns:a16="http://schemas.microsoft.com/office/drawing/2014/main" id="{EEF74951-8C8D-CEFB-1B02-7FE31E531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74" y="2988085"/>
            <a:ext cx="2429381" cy="1366526"/>
          </a:xfrm>
          <a:prstGeom prst="rect">
            <a:avLst/>
          </a:prstGeom>
        </p:spPr>
      </p:pic>
      <p:pic>
        <p:nvPicPr>
          <p:cNvPr id="14" name="Picture 13" descr="A logo of a software company">
            <a:extLst>
              <a:ext uri="{FF2B5EF4-FFF2-40B4-BE49-F238E27FC236}">
                <a16:creationId xmlns:a16="http://schemas.microsoft.com/office/drawing/2014/main" id="{305217C1-4D40-6AD6-6BE5-74B43CE4A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14" y="5417055"/>
            <a:ext cx="1739812" cy="11607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773BD-A1D9-8856-63B3-3AFB292E9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512897"/>
            <a:ext cx="2882900" cy="13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6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F7E76057-6C03-A81B-5678-BD0FEC8EA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 bwMode="auto">
          <a:xfrm>
            <a:off x="20" y="-7624"/>
            <a:ext cx="12191981" cy="68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5E461-8102-A4C8-CDF5-821BD1D57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1"/>
            <a:ext cx="12213058" cy="68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7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I delivers real-time data for smarter farming | VentureBeat">
            <a:extLst>
              <a:ext uri="{FF2B5EF4-FFF2-40B4-BE49-F238E27FC236}">
                <a16:creationId xmlns:a16="http://schemas.microsoft.com/office/drawing/2014/main" id="{F7E76057-6C03-A81B-5678-BD0FEC8EA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 bwMode="auto">
          <a:xfrm>
            <a:off x="20" y="-7624"/>
            <a:ext cx="12191981" cy="68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2EDB32-6B42-50C4-C323-8BDF53BAD6F4}"/>
              </a:ext>
            </a:extLst>
          </p:cNvPr>
          <p:cNvSpPr/>
          <p:nvPr/>
        </p:nvSpPr>
        <p:spPr>
          <a:xfrm>
            <a:off x="457201" y="296562"/>
            <a:ext cx="11229974" cy="6289589"/>
          </a:xfrm>
          <a:prstGeom prst="rect">
            <a:avLst/>
          </a:prstGeom>
          <a:solidFill>
            <a:schemeClr val="tx1">
              <a:alpha val="514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12B9885-CEFE-A7F9-9D96-A4E2E6D0FCD1}"/>
              </a:ext>
            </a:extLst>
          </p:cNvPr>
          <p:cNvSpPr txBox="1">
            <a:spLocks/>
          </p:cNvSpPr>
          <p:nvPr/>
        </p:nvSpPr>
        <p:spPr>
          <a:xfrm>
            <a:off x="919978" y="438604"/>
            <a:ext cx="2819400" cy="140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11B287-D94B-0D97-656C-7F214759398C}"/>
              </a:ext>
            </a:extLst>
          </p:cNvPr>
          <p:cNvSpPr txBox="1">
            <a:spLocks/>
          </p:cNvSpPr>
          <p:nvPr/>
        </p:nvSpPr>
        <p:spPr>
          <a:xfrm>
            <a:off x="838200" y="1477737"/>
            <a:ext cx="3974646" cy="2861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SELECT, TRAIN &amp; TEST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MEASURE, COMPARE</a:t>
            </a:r>
            <a:b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</a:br>
            <a:r>
              <a:rPr lang="en-AU" sz="3200" b="1" dirty="0">
                <a:solidFill>
                  <a:srgbClr val="FFFFFF"/>
                </a:solidFill>
                <a:ea typeface="+mj-ea"/>
                <a:cs typeface="Aharoni" panose="02010803020104030203" pitchFamily="2" charset="-79"/>
              </a:rPr>
              <a:t>&amp; VALIDATE</a:t>
            </a:r>
          </a:p>
          <a:p>
            <a:pPr marL="514350" indent="-514350">
              <a:lnSpc>
                <a:spcPct val="160000"/>
              </a:lnSpc>
              <a:buFont typeface="+mj-lt"/>
              <a:buAutoNum type="romanUcPeriod"/>
            </a:pPr>
            <a:endParaRPr lang="en-AU" sz="3200" b="1" dirty="0">
              <a:solidFill>
                <a:srgbClr val="FFFFFF"/>
              </a:solidFill>
              <a:ea typeface="+mj-ea"/>
              <a:cs typeface="Aharoni" panose="02010803020104030203" pitchFamily="2" charset="-79"/>
            </a:endParaRPr>
          </a:p>
          <a:p>
            <a:pPr>
              <a:lnSpc>
                <a:spcPct val="160000"/>
              </a:lnSpc>
            </a:pPr>
            <a:endParaRPr lang="en-AU" sz="2000" b="1" dirty="0">
              <a:solidFill>
                <a:srgbClr val="FFFFFF"/>
              </a:solidFill>
              <a:ea typeface="+mj-ea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F4417-8764-D2F9-92E7-2F2455BD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845" y="1351448"/>
            <a:ext cx="6175022" cy="101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2B15E-D5B5-2598-9F8A-A84D14A1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468" y="2522657"/>
            <a:ext cx="6210300" cy="117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A360B8-B00D-BE59-05FC-ED66B9DE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603" y="401103"/>
            <a:ext cx="6139542" cy="833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6A0840-F704-9B15-F8E2-6BA4DA8BF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49" y="3813949"/>
            <a:ext cx="6267414" cy="1091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E15053-F698-20C5-5332-3D733070B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47" y="5058252"/>
            <a:ext cx="6267415" cy="14490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7DC1E4-0CF5-DE46-3C45-D37270BE7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389" y="3459377"/>
            <a:ext cx="4176370" cy="30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222</Words>
  <Application>Microsoft Office PowerPoint</Application>
  <PresentationFormat>Widescreen</PresentationFormat>
  <Paragraphs>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American Typewriter</vt:lpstr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Agenda</vt:lpstr>
      <vt:lpstr>PowerPoint Presentation</vt:lpstr>
      <vt:lpstr>About Data</vt:lpstr>
      <vt:lpstr>Tools</vt:lpstr>
      <vt:lpstr>PowerPoint Presentation</vt:lpstr>
      <vt:lpstr>PowerPoint Presentation</vt:lpstr>
      <vt:lpstr>ML Models – Accuracy Score</vt:lpstr>
      <vt:lpstr>PowerPoint Presentation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LIU</dc:creator>
  <cp:lastModifiedBy>Barsha Basel</cp:lastModifiedBy>
  <cp:revision>162</cp:revision>
  <dcterms:created xsi:type="dcterms:W3CDTF">2023-08-02T00:20:46Z</dcterms:created>
  <dcterms:modified xsi:type="dcterms:W3CDTF">2023-08-10T07:40:14Z</dcterms:modified>
</cp:coreProperties>
</file>